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74" r:id="rId7"/>
    <p:sldId id="258" r:id="rId8"/>
    <p:sldId id="275" r:id="rId9"/>
    <p:sldId id="257" r:id="rId10"/>
    <p:sldId id="276" r:id="rId11"/>
    <p:sldId id="267" r:id="rId12"/>
    <p:sldId id="277" r:id="rId13"/>
    <p:sldId id="268" r:id="rId14"/>
    <p:sldId id="278" r:id="rId15"/>
    <p:sldId id="259" r:id="rId16"/>
    <p:sldId id="272" r:id="rId17"/>
    <p:sldId id="265" r:id="rId18"/>
    <p:sldId id="273" r:id="rId19"/>
    <p:sldId id="260" r:id="rId20"/>
    <p:sldId id="279" r:id="rId21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1"/>
    <p:restoredTop sz="94643"/>
  </p:normalViewPr>
  <p:slideViewPr>
    <p:cSldViewPr snapToGrid="0">
      <p:cViewPr varScale="1">
        <p:scale>
          <a:sx n="45" d="100"/>
          <a:sy n="45" d="100"/>
        </p:scale>
        <p:origin x="208" y="1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02.01.20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02.01.20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02.01.20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02.01.20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02.01.20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02.01.20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02.01.20</a:t>
            </a:fld>
            <a:endParaRPr lang="de-D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02.01.20</a:t>
            </a:fld>
            <a:endParaRPr lang="de-D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02.01.20</a:t>
            </a:fld>
            <a:endParaRPr lang="de-D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02.01.20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02.01.20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de-DE" smtClean="0"/>
              <a:t>02.01.20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  <p:sp>
        <p:nvSpPr>
          <p:cNvPr id="7" name="MSIPCMContentMarking" descr="{&quot;HashCode&quot;:-929196920,&quot;Placement&quot;:&quot;Footer&quot;}">
            <a:extLst>
              <a:ext uri="{FF2B5EF4-FFF2-40B4-BE49-F238E27FC236}">
                <a16:creationId xmlns:a16="http://schemas.microsoft.com/office/drawing/2014/main" id="{D3A37A82-2014-4683-BF96-EA9615D3AC6A}"/>
              </a:ext>
            </a:extLst>
          </p:cNvPr>
          <p:cNvSpPr txBox="1"/>
          <p:nvPr userDrawn="1"/>
        </p:nvSpPr>
        <p:spPr>
          <a:xfrm>
            <a:off x="0" y="6749469"/>
            <a:ext cx="212491" cy="1085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fr-FR" sz="100">
                <a:solidFill>
                  <a:srgbClr val="FFFFFF"/>
                </a:solidFill>
                <a:latin typeface="Calibri" panose="020F0502020204030204" pitchFamily="34" charset="0"/>
              </a:rPr>
              <a:t>C2 - Internal Natixis</a:t>
            </a:r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6B676019-BE77-4BB6-8A89-1D01D1B6D7A3}"/>
              </a:ext>
            </a:extLst>
          </p:cNvPr>
          <p:cNvSpPr txBox="1"/>
          <p:nvPr/>
        </p:nvSpPr>
        <p:spPr>
          <a:xfrm>
            <a:off x="92869" y="18811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/>
          </a:p>
          <a:p>
            <a:endParaRPr lang="fr-FR"/>
          </a:p>
          <a:p>
            <a:pPr algn="ctr"/>
            <a:endParaRPr lang="fr-FR"/>
          </a:p>
          <a:p>
            <a:pPr algn="ctr"/>
            <a:r>
              <a:rPr lang="fr-FR"/>
              <a:t>VISUALISER LE FLUX</a:t>
            </a:r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EFF03B2-C795-4C8D-B370-8B94FF29DEA2}"/>
              </a:ext>
            </a:extLst>
          </p:cNvPr>
          <p:cNvSpPr txBox="1"/>
          <p:nvPr/>
        </p:nvSpPr>
        <p:spPr>
          <a:xfrm>
            <a:off x="92868" y="3533774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/>
          </a:p>
          <a:p>
            <a:pPr algn="ctr"/>
            <a:r>
              <a:rPr lang="fr-FR"/>
              <a:t>RACCOURCIR LES BOUCLES DE FEEDBACK</a:t>
            </a:r>
            <a:endParaRPr lang="fr-FR">
              <a:cs typeface="Calibri"/>
            </a:endParaRPr>
          </a:p>
          <a:p>
            <a:pPr algn="ctr"/>
            <a:r>
              <a:rPr lang="fr-FR">
                <a:cs typeface="Calibri"/>
              </a:rPr>
              <a:t>AMELIORER EN CONTINU</a:t>
            </a:r>
          </a:p>
          <a:p>
            <a:pPr algn="ctr"/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B5AB797-8B82-4EA2-85DE-26C0F1E532CC}"/>
              </a:ext>
            </a:extLst>
          </p:cNvPr>
          <p:cNvSpPr txBox="1"/>
          <p:nvPr/>
        </p:nvSpPr>
        <p:spPr>
          <a:xfrm>
            <a:off x="2938462" y="18811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/>
          </a:p>
          <a:p>
            <a:endParaRPr lang="fr-FR"/>
          </a:p>
          <a:p>
            <a:pPr algn="ctr"/>
            <a:endParaRPr lang="fr-FR"/>
          </a:p>
          <a:p>
            <a:pPr algn="ctr"/>
            <a:r>
              <a:rPr lang="fr-FR"/>
              <a:t>LIMITER LE TRAVAIL EN COURS</a:t>
            </a: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A6FD146-63FB-4448-958D-E9FCA646F5A8}"/>
              </a:ext>
            </a:extLst>
          </p:cNvPr>
          <p:cNvSpPr txBox="1"/>
          <p:nvPr/>
        </p:nvSpPr>
        <p:spPr>
          <a:xfrm>
            <a:off x="5760243" y="18811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/>
          </a:p>
          <a:p>
            <a:endParaRPr lang="fr-FR"/>
          </a:p>
          <a:p>
            <a:pPr algn="ctr"/>
            <a:endParaRPr lang="fr-FR"/>
          </a:p>
          <a:p>
            <a:pPr algn="ctr"/>
            <a:r>
              <a:rPr lang="fr-FR">
                <a:cs typeface="Calibri"/>
              </a:rPr>
              <a:t>GERER ET MESURER LE FLUX</a:t>
            </a: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79C47E3-BDBF-433E-AC4C-7F53DBB73F4E}"/>
              </a:ext>
            </a:extLst>
          </p:cNvPr>
          <p:cNvSpPr txBox="1"/>
          <p:nvPr/>
        </p:nvSpPr>
        <p:spPr>
          <a:xfrm>
            <a:off x="5760243" y="3533774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/>
          </a:p>
          <a:p>
            <a:endParaRPr lang="fr-FR">
              <a:cs typeface="Calibri"/>
            </a:endParaRPr>
          </a:p>
          <a:p>
            <a:r>
              <a:rPr lang="fr-FR">
                <a:cs typeface="Calibri"/>
              </a:rPr>
              <a:t>FAIRE UNE RETROSPECTIVE</a:t>
            </a:r>
            <a:endParaRPr lang="fr-FR"/>
          </a:p>
          <a:p>
            <a:pPr algn="ctr"/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F49C74B-15D9-41C2-BE0F-AEA61794AE90}"/>
              </a:ext>
            </a:extLst>
          </p:cNvPr>
          <p:cNvSpPr txBox="1"/>
          <p:nvPr/>
        </p:nvSpPr>
        <p:spPr>
          <a:xfrm>
            <a:off x="8641556" y="176212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/>
          </a:p>
          <a:p>
            <a:endParaRPr lang="fr-FR"/>
          </a:p>
          <a:p>
            <a:pPr algn="ctr"/>
            <a:endParaRPr lang="fr-FR"/>
          </a:p>
          <a:p>
            <a:pPr algn="ctr"/>
            <a:r>
              <a:rPr lang="fr-FR"/>
              <a:t>EXPLICITER LES REGLES</a:t>
            </a: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B9324C0-7048-4009-8030-553E074A6D22}"/>
              </a:ext>
            </a:extLst>
          </p:cNvPr>
          <p:cNvSpPr txBox="1"/>
          <p:nvPr/>
        </p:nvSpPr>
        <p:spPr>
          <a:xfrm>
            <a:off x="8641556" y="352186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/>
          </a:p>
          <a:p>
            <a:endParaRPr lang="fr-FR"/>
          </a:p>
          <a:p>
            <a:pPr algn="ctr"/>
            <a:r>
              <a:rPr lang="fr-FR">
                <a:cs typeface="Calibri"/>
              </a:rPr>
              <a:t>FAIRE DES DEMONSTRATIONS </a:t>
            </a: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pic>
        <p:nvPicPr>
          <p:cNvPr id="10" name="Graphique 9" descr="Enseignant">
            <a:extLst>
              <a:ext uri="{FF2B5EF4-FFF2-40B4-BE49-F238E27FC236}">
                <a16:creationId xmlns:a16="http://schemas.microsoft.com/office/drawing/2014/main" id="{3376ADC5-E044-4667-8F59-8B9CF362B0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852" y="178919"/>
            <a:ext cx="914400" cy="914400"/>
          </a:xfrm>
          <a:prstGeom prst="rect">
            <a:avLst/>
          </a:prstGeom>
        </p:spPr>
      </p:pic>
      <p:pic>
        <p:nvPicPr>
          <p:cNvPr id="12" name="Graphique 11" descr="Enseignant">
            <a:extLst>
              <a:ext uri="{FF2B5EF4-FFF2-40B4-BE49-F238E27FC236}">
                <a16:creationId xmlns:a16="http://schemas.microsoft.com/office/drawing/2014/main" id="{37870FA0-643E-4EC7-8259-29A0B1AB1D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248" y="3430240"/>
            <a:ext cx="914400" cy="914400"/>
          </a:xfrm>
          <a:prstGeom prst="rect">
            <a:avLst/>
          </a:prstGeom>
        </p:spPr>
      </p:pic>
      <p:pic>
        <p:nvPicPr>
          <p:cNvPr id="13" name="Graphique 12" descr="Enseignant">
            <a:extLst>
              <a:ext uri="{FF2B5EF4-FFF2-40B4-BE49-F238E27FC236}">
                <a16:creationId xmlns:a16="http://schemas.microsoft.com/office/drawing/2014/main" id="{D6F252A4-6541-430A-A183-AB522D3C1A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85268" y="122176"/>
            <a:ext cx="914400" cy="914400"/>
          </a:xfrm>
          <a:prstGeom prst="rect">
            <a:avLst/>
          </a:prstGeom>
        </p:spPr>
      </p:pic>
      <p:pic>
        <p:nvPicPr>
          <p:cNvPr id="22" name="Graphique 21" descr="Enseignant">
            <a:extLst>
              <a:ext uri="{FF2B5EF4-FFF2-40B4-BE49-F238E27FC236}">
                <a16:creationId xmlns:a16="http://schemas.microsoft.com/office/drawing/2014/main" id="{BF29F2D3-5056-4BA5-AAE3-EF9A4619E0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75247" y="112977"/>
            <a:ext cx="914400" cy="914400"/>
          </a:xfrm>
          <a:prstGeom prst="rect">
            <a:avLst/>
          </a:prstGeom>
        </p:spPr>
      </p:pic>
      <p:pic>
        <p:nvPicPr>
          <p:cNvPr id="23" name="Graphique 22" descr="Enseignant">
            <a:extLst>
              <a:ext uri="{FF2B5EF4-FFF2-40B4-BE49-F238E27FC236}">
                <a16:creationId xmlns:a16="http://schemas.microsoft.com/office/drawing/2014/main" id="{1D07438D-5CF8-4479-BA30-074AA69C3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39652" y="127630"/>
            <a:ext cx="914400" cy="914400"/>
          </a:xfrm>
          <a:prstGeom prst="rect">
            <a:avLst/>
          </a:prstGeom>
        </p:spPr>
      </p:pic>
      <p:pic>
        <p:nvPicPr>
          <p:cNvPr id="24" name="Graphique 23" descr="Enseignant">
            <a:extLst>
              <a:ext uri="{FF2B5EF4-FFF2-40B4-BE49-F238E27FC236}">
                <a16:creationId xmlns:a16="http://schemas.microsoft.com/office/drawing/2014/main" id="{61C83ED4-61A9-4593-A369-13BA34FDFA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43884" y="3437792"/>
            <a:ext cx="914400" cy="914400"/>
          </a:xfrm>
          <a:prstGeom prst="rect">
            <a:avLst/>
          </a:prstGeom>
        </p:spPr>
      </p:pic>
      <p:pic>
        <p:nvPicPr>
          <p:cNvPr id="25" name="Graphique 24" descr="Enseignant">
            <a:extLst>
              <a:ext uri="{FF2B5EF4-FFF2-40B4-BE49-F238E27FC236}">
                <a16:creationId xmlns:a16="http://schemas.microsoft.com/office/drawing/2014/main" id="{A103151A-AB20-41CD-8AEF-B4581EFD32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89366" y="3437792"/>
            <a:ext cx="914400" cy="914400"/>
          </a:xfrm>
          <a:prstGeom prst="rect">
            <a:avLst/>
          </a:prstGeom>
        </p:spPr>
      </p:pic>
      <p:sp>
        <p:nvSpPr>
          <p:cNvPr id="26" name="ZoneTexte 1">
            <a:extLst>
              <a:ext uri="{FF2B5EF4-FFF2-40B4-BE49-F238E27FC236}">
                <a16:creationId xmlns:a16="http://schemas.microsoft.com/office/drawing/2014/main" id="{6E673443-2791-402E-9689-17B553787A86}"/>
              </a:ext>
            </a:extLst>
          </p:cNvPr>
          <p:cNvSpPr txBox="1"/>
          <p:nvPr/>
        </p:nvSpPr>
        <p:spPr>
          <a:xfrm>
            <a:off x="2942281" y="3538042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  <a:p>
            <a:endParaRPr lang="fr-FR">
              <a:cs typeface="Calibri"/>
            </a:endParaRPr>
          </a:p>
          <a:p>
            <a:endParaRPr lang="fr-FR"/>
          </a:p>
          <a:p>
            <a:endParaRPr lang="fr-FR"/>
          </a:p>
          <a:p>
            <a:pPr algn="ctr"/>
            <a:endParaRPr lang="fr-FR"/>
          </a:p>
          <a:p>
            <a:pPr algn="ctr"/>
            <a:r>
              <a:rPr lang="fr-FR">
                <a:cs typeface="Calibri"/>
              </a:rPr>
              <a:t>AVOIR UN SCRUM MASTER</a:t>
            </a:r>
            <a:endParaRPr lang="fr-FR"/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pic>
        <p:nvPicPr>
          <p:cNvPr id="27" name="Graphique 2" descr="Enseignant">
            <a:extLst>
              <a:ext uri="{FF2B5EF4-FFF2-40B4-BE49-F238E27FC236}">
                <a16:creationId xmlns:a16="http://schemas.microsoft.com/office/drawing/2014/main" id="{C8F91584-6967-43B4-8E7F-12A63A58A2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53453" y="348150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B33DF7-E93B-6246-B02E-85655C3CD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EA2E1D-7B2A-FA40-A4B1-2BFFE1040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3035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6B676019-BE77-4BB6-8A89-1D01D1B6D7A3}"/>
              </a:ext>
            </a:extLst>
          </p:cNvPr>
          <p:cNvSpPr txBox="1"/>
          <p:nvPr/>
        </p:nvSpPr>
        <p:spPr>
          <a:xfrm>
            <a:off x="92869" y="18811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/>
          </a:p>
          <a:p>
            <a:pPr algn="ctr"/>
            <a:r>
              <a:rPr lang="fr-FR" dirty="0"/>
              <a:t>Un nouveau collaborateur  intègre l'équipe. Il a du mal à comprendre le fonctionnement de l'équipe</a:t>
            </a:r>
            <a:endParaRPr lang="fr-FR" dirty="0">
              <a:cs typeface="Calibri"/>
            </a:endParaRPr>
          </a:p>
          <a:p>
            <a:pPr algn="ctr"/>
            <a:endParaRPr lang="fr-FR">
              <a:cs typeface="Calibri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EFF03B2-C795-4C8D-B370-8B94FF29DEA2}"/>
              </a:ext>
            </a:extLst>
          </p:cNvPr>
          <p:cNvSpPr txBox="1"/>
          <p:nvPr/>
        </p:nvSpPr>
        <p:spPr>
          <a:xfrm>
            <a:off x="92868" y="3533774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pPr algn="ctr"/>
            <a:r>
              <a:rPr lang="fr-FR"/>
              <a:t>L’équipe a le sentiment que tout est urgent. Toutes les tâches sont commencées mais aucune n’est réellement finie</a:t>
            </a:r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B5AB797-8B82-4EA2-85DE-26C0F1E532CC}"/>
              </a:ext>
            </a:extLst>
          </p:cNvPr>
          <p:cNvSpPr txBox="1"/>
          <p:nvPr/>
        </p:nvSpPr>
        <p:spPr>
          <a:xfrm>
            <a:off x="2938462" y="18811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pPr algn="ctr"/>
            <a:endParaRPr lang="fr-FR">
              <a:cs typeface="Calibri"/>
            </a:endParaRPr>
          </a:p>
          <a:p>
            <a:pPr algn="ctr"/>
            <a:endParaRPr lang="fr-FR"/>
          </a:p>
          <a:p>
            <a:pPr algn="ctr"/>
            <a:endParaRPr lang="fr-FR">
              <a:cs typeface="Calibri"/>
            </a:endParaRPr>
          </a:p>
          <a:p>
            <a:pPr algn="ctr"/>
            <a:r>
              <a:rPr lang="fr-FR">
                <a:cs typeface="Calibri"/>
              </a:rPr>
              <a:t>Les livraisons sont fréquemment décalées en raison des urgences quotidiennes</a:t>
            </a: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BDCDD0D-A798-47FC-B254-542A6E264CE3}"/>
              </a:ext>
            </a:extLst>
          </p:cNvPr>
          <p:cNvSpPr txBox="1"/>
          <p:nvPr/>
        </p:nvSpPr>
        <p:spPr>
          <a:xfrm>
            <a:off x="2938462" y="3533774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/>
          </a:p>
          <a:p>
            <a:pPr algn="ctr"/>
            <a:r>
              <a:rPr lang="fr-FR"/>
              <a:t>L’équipe s’épuise à vouloir contenter tout le monde en même temps</a:t>
            </a:r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A6FD146-63FB-4448-958D-E9FCA646F5A8}"/>
              </a:ext>
            </a:extLst>
          </p:cNvPr>
          <p:cNvSpPr txBox="1"/>
          <p:nvPr/>
        </p:nvSpPr>
        <p:spPr>
          <a:xfrm>
            <a:off x="5760243" y="18811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/>
          </a:p>
          <a:p>
            <a:pPr algn="ctr"/>
            <a:endParaRPr lang="fr-FR"/>
          </a:p>
          <a:p>
            <a:pPr algn="ctr"/>
            <a:r>
              <a:rPr lang="fr-FR">
                <a:cs typeface="Calibri"/>
              </a:rPr>
              <a:t>Le délai moyen entre l'expression du besoin et sa mise sur le marché est supérieur à 6 mois</a:t>
            </a: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79C47E3-BDBF-433E-AC4C-7F53DBB73F4E}"/>
              </a:ext>
            </a:extLst>
          </p:cNvPr>
          <p:cNvSpPr txBox="1"/>
          <p:nvPr/>
        </p:nvSpPr>
        <p:spPr>
          <a:xfrm>
            <a:off x="5760243" y="3533774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pPr algn="ctr"/>
            <a:r>
              <a:rPr lang="fr-FR">
                <a:cs typeface="Calibri"/>
              </a:rPr>
              <a:t>Le manager de l’équipe pousse le travail pour obtenir des résultats le plus rapidement possible</a:t>
            </a:r>
            <a:endParaRPr lang="fr-FR"/>
          </a:p>
          <a:p>
            <a:pPr algn="ctr"/>
            <a:endParaRPr lang="fr-FR"/>
          </a:p>
          <a:p>
            <a:pPr algn="ctr"/>
            <a:endParaRPr lang="fr-FR"/>
          </a:p>
          <a:p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F49C74B-15D9-41C2-BE0F-AEA61794AE90}"/>
              </a:ext>
            </a:extLst>
          </p:cNvPr>
          <p:cNvSpPr txBox="1"/>
          <p:nvPr/>
        </p:nvSpPr>
        <p:spPr>
          <a:xfrm>
            <a:off x="8641556" y="176212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/>
          </a:p>
          <a:p>
            <a:pPr algn="ctr"/>
            <a:r>
              <a:rPr lang="fr-FR"/>
              <a:t>Dans l'équipe, des collaborateurs sont sous l'eau tandis que d'autres sont en sous-capacité</a:t>
            </a:r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B9324C0-7048-4009-8030-553E074A6D22}"/>
              </a:ext>
            </a:extLst>
          </p:cNvPr>
          <p:cNvSpPr txBox="1"/>
          <p:nvPr/>
        </p:nvSpPr>
        <p:spPr>
          <a:xfrm>
            <a:off x="8641556" y="352186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pPr algn="ctr"/>
            <a:r>
              <a:rPr lang="fr-FR"/>
              <a:t>D'autres services ont des dépendances avec notre équipe et ne savent pas où ça en est </a:t>
            </a:r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pic>
        <p:nvPicPr>
          <p:cNvPr id="3" name="Graphique 2" descr="Visage confus blanc">
            <a:extLst>
              <a:ext uri="{FF2B5EF4-FFF2-40B4-BE49-F238E27FC236}">
                <a16:creationId xmlns:a16="http://schemas.microsoft.com/office/drawing/2014/main" id="{A2A5A625-D394-439A-9BB3-8FDDA7D9CD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962" y="152951"/>
            <a:ext cx="678654" cy="678654"/>
          </a:xfrm>
          <a:prstGeom prst="rect">
            <a:avLst/>
          </a:prstGeom>
        </p:spPr>
      </p:pic>
      <p:pic>
        <p:nvPicPr>
          <p:cNvPr id="12" name="Graphique 11" descr="Visage confus blanc">
            <a:extLst>
              <a:ext uri="{FF2B5EF4-FFF2-40B4-BE49-F238E27FC236}">
                <a16:creationId xmlns:a16="http://schemas.microsoft.com/office/drawing/2014/main" id="{BDC8E256-45BE-4CF3-8A67-B2C90DFD77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88183" y="141603"/>
            <a:ext cx="678654" cy="678654"/>
          </a:xfrm>
          <a:prstGeom prst="rect">
            <a:avLst/>
          </a:prstGeom>
        </p:spPr>
      </p:pic>
      <p:pic>
        <p:nvPicPr>
          <p:cNvPr id="13" name="Graphique 12" descr="Visage confus blanc">
            <a:extLst>
              <a:ext uri="{FF2B5EF4-FFF2-40B4-BE49-F238E27FC236}">
                <a16:creationId xmlns:a16="http://schemas.microsoft.com/office/drawing/2014/main" id="{B25798E3-CD01-42D2-8224-B45E3619A3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16648" y="141603"/>
            <a:ext cx="678654" cy="678654"/>
          </a:xfrm>
          <a:prstGeom prst="rect">
            <a:avLst/>
          </a:prstGeom>
        </p:spPr>
      </p:pic>
      <p:pic>
        <p:nvPicPr>
          <p:cNvPr id="22" name="Graphique 21" descr="Visage confus blanc">
            <a:extLst>
              <a:ext uri="{FF2B5EF4-FFF2-40B4-BE49-F238E27FC236}">
                <a16:creationId xmlns:a16="http://schemas.microsoft.com/office/drawing/2014/main" id="{8BC71E2E-F727-4F28-A8C4-04B6C880E1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03274" y="143343"/>
            <a:ext cx="678654" cy="678654"/>
          </a:xfrm>
          <a:prstGeom prst="rect">
            <a:avLst/>
          </a:prstGeom>
        </p:spPr>
      </p:pic>
      <p:pic>
        <p:nvPicPr>
          <p:cNvPr id="23" name="Graphique 22" descr="Visage confus blanc">
            <a:extLst>
              <a:ext uri="{FF2B5EF4-FFF2-40B4-BE49-F238E27FC236}">
                <a16:creationId xmlns:a16="http://schemas.microsoft.com/office/drawing/2014/main" id="{B854DFAE-625A-4B20-924C-A311F75A9D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15457" y="3491381"/>
            <a:ext cx="678654" cy="678654"/>
          </a:xfrm>
          <a:prstGeom prst="rect">
            <a:avLst/>
          </a:prstGeom>
        </p:spPr>
      </p:pic>
      <p:pic>
        <p:nvPicPr>
          <p:cNvPr id="24" name="Graphique 23" descr="Visage confus blanc">
            <a:extLst>
              <a:ext uri="{FF2B5EF4-FFF2-40B4-BE49-F238E27FC236}">
                <a16:creationId xmlns:a16="http://schemas.microsoft.com/office/drawing/2014/main" id="{BFD45C7A-F81F-4BF1-95F6-4D3F0051E9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19758" y="3491381"/>
            <a:ext cx="678654" cy="678654"/>
          </a:xfrm>
          <a:prstGeom prst="rect">
            <a:avLst/>
          </a:prstGeom>
        </p:spPr>
      </p:pic>
      <p:pic>
        <p:nvPicPr>
          <p:cNvPr id="25" name="Graphique 24" descr="Visage confus blanc">
            <a:extLst>
              <a:ext uri="{FF2B5EF4-FFF2-40B4-BE49-F238E27FC236}">
                <a16:creationId xmlns:a16="http://schemas.microsoft.com/office/drawing/2014/main" id="{4CD86F44-9A77-46DF-BCE7-937851A6B4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764" y="3500074"/>
            <a:ext cx="678654" cy="678654"/>
          </a:xfrm>
          <a:prstGeom prst="rect">
            <a:avLst/>
          </a:prstGeom>
        </p:spPr>
      </p:pic>
      <p:pic>
        <p:nvPicPr>
          <p:cNvPr id="26" name="Graphique 25" descr="Visage confus blanc">
            <a:extLst>
              <a:ext uri="{FF2B5EF4-FFF2-40B4-BE49-F238E27FC236}">
                <a16:creationId xmlns:a16="http://schemas.microsoft.com/office/drawing/2014/main" id="{F7C3EDB9-A4AB-4226-B2E0-468C141E24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80809" y="3503753"/>
            <a:ext cx="678654" cy="67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682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6B676019-BE77-4BB6-8A89-1D01D1B6D7A3}"/>
              </a:ext>
            </a:extLst>
          </p:cNvPr>
          <p:cNvSpPr txBox="1"/>
          <p:nvPr/>
        </p:nvSpPr>
        <p:spPr>
          <a:xfrm>
            <a:off x="126206" y="352186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r>
              <a:rPr lang="fr-FR" dirty="0"/>
              <a:t>Le nouveau collaborateur a besoin de comprendre le management visuel dans son ensemble </a:t>
            </a:r>
            <a:endParaRPr lang="fr-FR" dirty="0">
              <a:cs typeface="Calibri"/>
            </a:endParaRPr>
          </a:p>
          <a:p>
            <a:pPr algn="ctr"/>
            <a:endParaRPr lang="fr-FR"/>
          </a:p>
          <a:p>
            <a:pPr algn="ctr"/>
            <a:endParaRPr lang="fr-FR"/>
          </a:p>
          <a:p>
            <a:r>
              <a:rPr lang="fr-FR" dirty="0"/>
              <a:t>#règles #flux</a:t>
            </a:r>
            <a:endParaRPr lang="fr-FR" dirty="0">
              <a:cs typeface="Calibri"/>
            </a:endParaRPr>
          </a:p>
          <a:p>
            <a:r>
              <a:rPr lang="fr-FR" dirty="0"/>
              <a:t>#actions d'amélioration</a:t>
            </a:r>
            <a:endParaRPr lang="fr-FR" dirty="0">
              <a:cs typeface="Calibri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EFF03B2-C795-4C8D-B370-8B94FF29DEA2}"/>
              </a:ext>
            </a:extLst>
          </p:cNvPr>
          <p:cNvSpPr txBox="1"/>
          <p:nvPr/>
        </p:nvSpPr>
        <p:spPr>
          <a:xfrm>
            <a:off x="126206" y="176211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pPr algn="ctr"/>
            <a:r>
              <a:rPr lang="fr-FR"/>
              <a:t>Définir ce que signifie une tâche "urgente" (classe de service). </a:t>
            </a:r>
          </a:p>
          <a:p>
            <a:pPr algn="ctr"/>
            <a:r>
              <a:rPr lang="fr-FR"/>
              <a:t>Commencer par terminer les tâches en cours et arrêter de commencer</a:t>
            </a:r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r>
              <a:rPr lang="fr-FR"/>
              <a:t>#limiter le travail #règles</a:t>
            </a:r>
            <a:endParaRPr lang="fr-FR">
              <a:cs typeface="Calibri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B5AB797-8B82-4EA2-85DE-26C0F1E532CC}"/>
              </a:ext>
            </a:extLst>
          </p:cNvPr>
          <p:cNvSpPr txBox="1"/>
          <p:nvPr/>
        </p:nvSpPr>
        <p:spPr>
          <a:xfrm>
            <a:off x="2947987" y="3521867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>
              <a:cs typeface="Calibri"/>
            </a:endParaRPr>
          </a:p>
          <a:p>
            <a:pPr algn="ctr"/>
            <a:r>
              <a:rPr lang="fr-FR"/>
              <a:t>Ne pas saturer le système (revoir les limites), laisser une bande passante pour traiter les urgences et mieux expliciter les règles (mieux qualifier les urgences)</a:t>
            </a:r>
          </a:p>
          <a:p>
            <a:endParaRPr lang="fr-FR"/>
          </a:p>
          <a:p>
            <a:r>
              <a:rPr lang="fr-FR"/>
              <a:t>#limiter le travail #règles #gérer le flux</a:t>
            </a:r>
            <a:endParaRPr lang="fr-FR">
              <a:cs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BDCDD0D-A798-47FC-B254-542A6E264CE3}"/>
              </a:ext>
            </a:extLst>
          </p:cNvPr>
          <p:cNvSpPr txBox="1"/>
          <p:nvPr/>
        </p:nvSpPr>
        <p:spPr>
          <a:xfrm>
            <a:off x="2947987" y="176210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r>
              <a:rPr lang="fr-FR" dirty="0">
                <a:cs typeface="Calibri"/>
              </a:rPr>
              <a:t>Définir les règles de priorisation et mesurer la capacité de l'équipe (trouver les limites)</a:t>
            </a: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 dirty="0"/>
          </a:p>
          <a:p>
            <a:r>
              <a:rPr lang="fr-FR" dirty="0"/>
              <a:t>#règles </a:t>
            </a:r>
            <a:r>
              <a:rPr lang="fr-FR" dirty="0">
                <a:ea typeface="+mn-lt"/>
                <a:cs typeface="+mn-lt"/>
              </a:rPr>
              <a:t>#mesurer</a:t>
            </a:r>
            <a:endParaRPr lang="fr-FR" dirty="0">
              <a:cs typeface="Calibri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A6FD146-63FB-4448-958D-E9FCA646F5A8}"/>
              </a:ext>
            </a:extLst>
          </p:cNvPr>
          <p:cNvSpPr txBox="1"/>
          <p:nvPr/>
        </p:nvSpPr>
        <p:spPr>
          <a:xfrm>
            <a:off x="5769768" y="3521867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pPr algn="ctr"/>
            <a:r>
              <a:rPr lang="fr-FR"/>
              <a:t>Ayant connaissance de cette situation il faut contraindre le système en limitant le travail en cours pour terminer plus rapidement</a:t>
            </a:r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r>
              <a:rPr lang="fr-FR"/>
              <a:t>#limiter le travail #retro</a:t>
            </a:r>
            <a:endParaRPr lang="fr-FR">
              <a:cs typeface="Calibri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79C47E3-BDBF-433E-AC4C-7F53DBB73F4E}"/>
              </a:ext>
            </a:extLst>
          </p:cNvPr>
          <p:cNvSpPr txBox="1"/>
          <p:nvPr/>
        </p:nvSpPr>
        <p:spPr>
          <a:xfrm>
            <a:off x="5769767" y="176209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/>
          </a:p>
          <a:p>
            <a:endParaRPr lang="fr-FR"/>
          </a:p>
          <a:p>
            <a:r>
              <a:rPr lang="fr-FR" dirty="0">
                <a:cs typeface="Calibri"/>
              </a:rPr>
              <a:t>Montrer les tâches en cours et rappeler les limites et les règles. Donner une estimation de réalisation</a:t>
            </a:r>
            <a:endParaRPr lang="fr-FR" dirty="0"/>
          </a:p>
          <a:p>
            <a:endParaRPr lang="fr-FR"/>
          </a:p>
          <a:p>
            <a:endParaRPr lang="fr-FR"/>
          </a:p>
          <a:p>
            <a:r>
              <a:rPr lang="fr-FR" dirty="0"/>
              <a:t>#visualiser #mesure </a:t>
            </a:r>
            <a:endParaRPr lang="fr-FR" dirty="0">
              <a:cs typeface="Calibri"/>
            </a:endParaRPr>
          </a:p>
          <a:p>
            <a:r>
              <a:rPr lang="fr-FR" dirty="0"/>
              <a:t>#règles #limiter le travail</a:t>
            </a:r>
            <a:endParaRPr lang="fr-FR" dirty="0">
              <a:cs typeface="Calibri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F49C74B-15D9-41C2-BE0F-AEA61794AE90}"/>
              </a:ext>
            </a:extLst>
          </p:cNvPr>
          <p:cNvSpPr txBox="1"/>
          <p:nvPr/>
        </p:nvSpPr>
        <p:spPr>
          <a:xfrm>
            <a:off x="8641556" y="3521866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r>
              <a:rPr lang="fr-FR"/>
              <a:t>Favoriser le leadership, l'entraide et la pluridisciplinarité dans l'équipe</a:t>
            </a:r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/>
          </a:p>
          <a:p>
            <a:r>
              <a:rPr lang="fr-FR"/>
              <a:t>#limiter le travail</a:t>
            </a:r>
            <a:endParaRPr lang="fr-FR">
              <a:cs typeface="Calibri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B9324C0-7048-4009-8030-553E074A6D22}"/>
              </a:ext>
            </a:extLst>
          </p:cNvPr>
          <p:cNvSpPr txBox="1"/>
          <p:nvPr/>
        </p:nvSpPr>
        <p:spPr>
          <a:xfrm>
            <a:off x="8641556" y="17620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pPr algn="ctr"/>
            <a:r>
              <a:rPr lang="fr-FR" dirty="0"/>
              <a:t>Les étapes du process de travail ainsi que l’état d'avancement sont clairement affichés sur le management visuel</a:t>
            </a:r>
            <a:endParaRPr lang="fr-FR" dirty="0">
              <a:cs typeface="Calibri"/>
            </a:endParaRPr>
          </a:p>
          <a:p>
            <a:endParaRPr lang="fr-FR"/>
          </a:p>
          <a:p>
            <a:endParaRPr lang="fr-FR"/>
          </a:p>
          <a:p>
            <a:r>
              <a:rPr lang="fr-FR" dirty="0"/>
              <a:t>#visualiser</a:t>
            </a:r>
            <a:endParaRPr lang="fr-F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2058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6B676019-BE77-4BB6-8A89-1D01D1B6D7A3}"/>
              </a:ext>
            </a:extLst>
          </p:cNvPr>
          <p:cNvSpPr txBox="1"/>
          <p:nvPr/>
        </p:nvSpPr>
        <p:spPr>
          <a:xfrm>
            <a:off x="92869" y="18811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/>
          </a:p>
          <a:p>
            <a:pPr algn="ctr"/>
            <a:r>
              <a:rPr lang="fr-FR"/>
              <a:t>Le manager interrompt souvent l'équipe pour savoir où elle en est et ce qu’elle est en train de faire</a:t>
            </a:r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B5AB797-8B82-4EA2-85DE-26C0F1E532CC}"/>
              </a:ext>
            </a:extLst>
          </p:cNvPr>
          <p:cNvSpPr txBox="1"/>
          <p:nvPr/>
        </p:nvSpPr>
        <p:spPr>
          <a:xfrm>
            <a:off x="2938462" y="18811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pPr algn="ctr"/>
            <a:endParaRPr lang="fr-FR">
              <a:cs typeface="Calibri"/>
            </a:endParaRPr>
          </a:p>
          <a:p>
            <a:pPr algn="ctr"/>
            <a:endParaRPr lang="fr-FR"/>
          </a:p>
          <a:p>
            <a:pPr algn="ctr"/>
            <a:endParaRPr lang="fr-FR">
              <a:cs typeface="Calibri"/>
            </a:endParaRPr>
          </a:p>
          <a:p>
            <a:pPr algn="ctr"/>
            <a:r>
              <a:rPr lang="fr-FR"/>
              <a:t>L’équipe a le sentiment d’être toujours ballotée par des changements de priorité des tâches à effectuer</a:t>
            </a:r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A6FD146-63FB-4448-958D-E9FCA646F5A8}"/>
              </a:ext>
            </a:extLst>
          </p:cNvPr>
          <p:cNvSpPr txBox="1"/>
          <p:nvPr/>
        </p:nvSpPr>
        <p:spPr>
          <a:xfrm>
            <a:off x="5760243" y="18811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/>
          </a:p>
          <a:p>
            <a:pPr algn="ctr"/>
            <a:endParaRPr lang="fr-FR"/>
          </a:p>
          <a:p>
            <a:pPr algn="ctr"/>
            <a:r>
              <a:rPr lang="fr-FR"/>
              <a:t>Les actions d’améliorations ne sont pas suivies, voire aucune action d’amélioration n’est prise</a:t>
            </a:r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F49C74B-15D9-41C2-BE0F-AEA61794AE90}"/>
              </a:ext>
            </a:extLst>
          </p:cNvPr>
          <p:cNvSpPr txBox="1"/>
          <p:nvPr/>
        </p:nvSpPr>
        <p:spPr>
          <a:xfrm>
            <a:off x="8641556" y="176212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r>
              <a:rPr lang="fr-FR" dirty="0"/>
              <a:t>La routine s'est installée dans l'équipe</a:t>
            </a:r>
            <a:endParaRPr lang="fr-FR" dirty="0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 dirty="0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749160F-044B-4AC7-A702-F60E75EAD7F6}"/>
              </a:ext>
            </a:extLst>
          </p:cNvPr>
          <p:cNvSpPr txBox="1"/>
          <p:nvPr/>
        </p:nvSpPr>
        <p:spPr>
          <a:xfrm>
            <a:off x="92869" y="3530561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/>
          </a:p>
          <a:p>
            <a:pPr algn="ctr"/>
            <a:r>
              <a:rPr lang="fr-FR"/>
              <a:t>Les réunions dans l'équipe sont inefficaces, mal préparées et font perdre beaucoup de temps à tout le monde</a:t>
            </a:r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87D9122-8727-4583-B398-7956923060D1}"/>
              </a:ext>
            </a:extLst>
          </p:cNvPr>
          <p:cNvSpPr txBox="1"/>
          <p:nvPr/>
        </p:nvSpPr>
        <p:spPr>
          <a:xfrm>
            <a:off x="2938462" y="3530561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pPr algn="ctr"/>
            <a:r>
              <a:rPr lang="fr-FR">
                <a:cs typeface="Calibri"/>
              </a:rPr>
              <a:t>Malgré les règles explicites, des conflits et des problèmes de communication subsistent dans l'équipe</a:t>
            </a: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DC54044-5C71-4439-841D-3FD034F14154}"/>
              </a:ext>
            </a:extLst>
          </p:cNvPr>
          <p:cNvSpPr txBox="1"/>
          <p:nvPr/>
        </p:nvSpPr>
        <p:spPr>
          <a:xfrm>
            <a:off x="5760243" y="3530561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/>
          </a:p>
          <a:p>
            <a:endParaRPr lang="fr-FR"/>
          </a:p>
          <a:p>
            <a:pPr algn="ctr"/>
            <a:endParaRPr lang="fr-FR"/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4699A61-0572-4E5D-BB48-B894797BDFE0}"/>
              </a:ext>
            </a:extLst>
          </p:cNvPr>
          <p:cNvSpPr txBox="1"/>
          <p:nvPr/>
        </p:nvSpPr>
        <p:spPr>
          <a:xfrm>
            <a:off x="8641556" y="3518655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/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pic>
        <p:nvPicPr>
          <p:cNvPr id="15" name="Graphique 14" descr="Visage confus blanc">
            <a:extLst>
              <a:ext uri="{FF2B5EF4-FFF2-40B4-BE49-F238E27FC236}">
                <a16:creationId xmlns:a16="http://schemas.microsoft.com/office/drawing/2014/main" id="{D52FA84C-C7D0-404C-9BC2-780783817D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942" y="167605"/>
            <a:ext cx="678654" cy="678654"/>
          </a:xfrm>
          <a:prstGeom prst="rect">
            <a:avLst/>
          </a:prstGeom>
        </p:spPr>
      </p:pic>
      <p:pic>
        <p:nvPicPr>
          <p:cNvPr id="17" name="Graphique 16" descr="Visage confus blanc">
            <a:extLst>
              <a:ext uri="{FF2B5EF4-FFF2-40B4-BE49-F238E27FC236}">
                <a16:creationId xmlns:a16="http://schemas.microsoft.com/office/drawing/2014/main" id="{A5DE102C-5B84-4EB5-85BE-8A72884CAC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17286" y="140229"/>
            <a:ext cx="678654" cy="678654"/>
          </a:xfrm>
          <a:prstGeom prst="rect">
            <a:avLst/>
          </a:prstGeom>
        </p:spPr>
      </p:pic>
      <p:pic>
        <p:nvPicPr>
          <p:cNvPr id="19" name="Graphique 18" descr="Visage confus blanc">
            <a:extLst>
              <a:ext uri="{FF2B5EF4-FFF2-40B4-BE49-F238E27FC236}">
                <a16:creationId xmlns:a16="http://schemas.microsoft.com/office/drawing/2014/main" id="{4AFCFD11-D565-4EF0-8CE4-E6C2D17065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213" y="3514728"/>
            <a:ext cx="678654" cy="678654"/>
          </a:xfrm>
          <a:prstGeom prst="rect">
            <a:avLst/>
          </a:prstGeom>
        </p:spPr>
      </p:pic>
      <p:pic>
        <p:nvPicPr>
          <p:cNvPr id="21" name="Graphique 20" descr="Visage confus blanc">
            <a:extLst>
              <a:ext uri="{FF2B5EF4-FFF2-40B4-BE49-F238E27FC236}">
                <a16:creationId xmlns:a16="http://schemas.microsoft.com/office/drawing/2014/main" id="{D4F5D89D-AC85-4249-95DA-8851231D8B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02836" y="3509316"/>
            <a:ext cx="678654" cy="678654"/>
          </a:xfrm>
          <a:prstGeom prst="rect">
            <a:avLst/>
          </a:prstGeom>
        </p:spPr>
      </p:pic>
      <p:pic>
        <p:nvPicPr>
          <p:cNvPr id="22" name="Graphique 21" descr="Visage confus blanc">
            <a:extLst>
              <a:ext uri="{FF2B5EF4-FFF2-40B4-BE49-F238E27FC236}">
                <a16:creationId xmlns:a16="http://schemas.microsoft.com/office/drawing/2014/main" id="{B88E635B-0787-4441-BBEA-3205451D67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06134" y="142977"/>
            <a:ext cx="678654" cy="678654"/>
          </a:xfrm>
          <a:prstGeom prst="rect">
            <a:avLst/>
          </a:prstGeom>
        </p:spPr>
      </p:pic>
      <p:pic>
        <p:nvPicPr>
          <p:cNvPr id="23" name="Graphique 22" descr="Visage confus blanc">
            <a:extLst>
              <a:ext uri="{FF2B5EF4-FFF2-40B4-BE49-F238E27FC236}">
                <a16:creationId xmlns:a16="http://schemas.microsoft.com/office/drawing/2014/main" id="{144003A0-4DC0-48E7-9A94-6C26814A3E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14634" y="140229"/>
            <a:ext cx="678654" cy="67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012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6B676019-BE77-4BB6-8A89-1D01D1B6D7A3}"/>
              </a:ext>
            </a:extLst>
          </p:cNvPr>
          <p:cNvSpPr txBox="1"/>
          <p:nvPr/>
        </p:nvSpPr>
        <p:spPr>
          <a:xfrm>
            <a:off x="86915" y="3518654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pPr algn="ctr"/>
            <a:endParaRPr lang="fr-FR">
              <a:cs typeface="Calibri"/>
            </a:endParaRPr>
          </a:p>
          <a:p>
            <a:pPr algn="ctr"/>
            <a:endParaRPr lang="fr-FR"/>
          </a:p>
          <a:p>
            <a:pPr algn="ctr"/>
            <a:r>
              <a:rPr lang="fr-FR"/>
              <a:t>Les règles du management visuel sont explicites.</a:t>
            </a:r>
          </a:p>
          <a:p>
            <a:pPr algn="ctr"/>
            <a:r>
              <a:rPr lang="fr-FR"/>
              <a:t>Le manager comprend et sait interpréter les éléments affichés </a:t>
            </a:r>
          </a:p>
          <a:p>
            <a:pPr algn="ctr"/>
            <a:endParaRPr lang="fr-FR"/>
          </a:p>
          <a:p>
            <a:pPr algn="ctr"/>
            <a:endParaRPr lang="fr-FR"/>
          </a:p>
          <a:p>
            <a:r>
              <a:rPr lang="fr-FR"/>
              <a:t>#règles</a:t>
            </a:r>
            <a:endParaRPr lang="fr-FR">
              <a:cs typeface="Calibri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B5AB797-8B82-4EA2-85DE-26C0F1E532CC}"/>
              </a:ext>
            </a:extLst>
          </p:cNvPr>
          <p:cNvSpPr txBox="1"/>
          <p:nvPr/>
        </p:nvSpPr>
        <p:spPr>
          <a:xfrm>
            <a:off x="2923578" y="3518653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pPr algn="ctr"/>
            <a:endParaRPr lang="fr-FR"/>
          </a:p>
          <a:p>
            <a:pPr algn="ctr"/>
            <a:endParaRPr lang="fr-FR">
              <a:cs typeface="Calibri"/>
            </a:endParaRPr>
          </a:p>
          <a:p>
            <a:pPr algn="ctr"/>
            <a:r>
              <a:rPr lang="fr-FR"/>
              <a:t>Mettre en place un système de mesure de flux (comme la VSM) et expliciter les règles de priorisation (classe de service)</a:t>
            </a:r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r>
              <a:rPr lang="fr-FR"/>
              <a:t>#gérer #mesurer #règles</a:t>
            </a:r>
            <a:endParaRPr lang="fr-FR">
              <a:cs typeface="Calibri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A6FD146-63FB-4448-958D-E9FCA646F5A8}"/>
              </a:ext>
            </a:extLst>
          </p:cNvPr>
          <p:cNvSpPr txBox="1"/>
          <p:nvPr/>
        </p:nvSpPr>
        <p:spPr>
          <a:xfrm>
            <a:off x="5760242" y="3523581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/>
          </a:p>
          <a:p>
            <a:pPr algn="ctr"/>
            <a:r>
              <a:rPr lang="fr-FR"/>
              <a:t>Une action doit avoir un porteur et une date de réalisation et être visible sur le management visuel. Limiter le nombre d'actions</a:t>
            </a:r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/>
          </a:p>
          <a:p>
            <a:r>
              <a:rPr lang="fr-FR"/>
              <a:t>#améliorer #visualiser</a:t>
            </a:r>
            <a:endParaRPr lang="fr-FR">
              <a:cs typeface="Calibri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F49C74B-15D9-41C2-BE0F-AEA61794AE90}"/>
              </a:ext>
            </a:extLst>
          </p:cNvPr>
          <p:cNvSpPr txBox="1"/>
          <p:nvPr/>
        </p:nvSpPr>
        <p:spPr>
          <a:xfrm>
            <a:off x="8641556" y="3518653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r>
              <a:rPr lang="fr-FR"/>
              <a:t>Mettre en place de l'amélioration continue en faisant des rétrospectives et en actant des petits pas </a:t>
            </a:r>
          </a:p>
          <a:p>
            <a:pPr algn="ctr"/>
            <a:endParaRPr lang="fr-FR"/>
          </a:p>
          <a:p>
            <a:pPr algn="ctr"/>
            <a:endParaRPr lang="fr-FR"/>
          </a:p>
          <a:p>
            <a:pPr algn="ctr"/>
            <a:endParaRPr lang="fr-FR"/>
          </a:p>
          <a:p>
            <a:r>
              <a:rPr lang="fr-FR"/>
              <a:t>#améliorer</a:t>
            </a:r>
            <a:endParaRPr lang="fr-FR">
              <a:cs typeface="Calibri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749160F-044B-4AC7-A702-F60E75EAD7F6}"/>
              </a:ext>
            </a:extLst>
          </p:cNvPr>
          <p:cNvSpPr txBox="1"/>
          <p:nvPr/>
        </p:nvSpPr>
        <p:spPr>
          <a:xfrm>
            <a:off x="57149" y="18811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r>
              <a:rPr lang="fr-FR"/>
              <a:t>Kanban ne dit rien sur les cérémonies et les rituels</a:t>
            </a:r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87D9122-8727-4583-B398-7956923060D1}"/>
              </a:ext>
            </a:extLst>
          </p:cNvPr>
          <p:cNvSpPr txBox="1"/>
          <p:nvPr/>
        </p:nvSpPr>
        <p:spPr>
          <a:xfrm>
            <a:off x="2908696" y="18811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fr-FR"/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r>
              <a:rPr lang="fr-FR">
                <a:cs typeface="Calibri"/>
              </a:rPr>
              <a:t>Kanban ne dit rien sur les rôles et ne met pas en avant le rôle de facilitateur qui pourrait intervenir dans la résolution de conflit</a:t>
            </a: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DC54044-5C71-4439-841D-3FD034F14154}"/>
              </a:ext>
            </a:extLst>
          </p:cNvPr>
          <p:cNvSpPr txBox="1"/>
          <p:nvPr/>
        </p:nvSpPr>
        <p:spPr>
          <a:xfrm>
            <a:off x="5775126" y="19509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/>
          </a:p>
          <a:p>
            <a:endParaRPr lang="fr-FR"/>
          </a:p>
          <a:p>
            <a:pPr algn="ctr"/>
            <a:endParaRPr lang="fr-FR"/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4699A61-0572-4E5D-BB48-B894797BDFE0}"/>
              </a:ext>
            </a:extLst>
          </p:cNvPr>
          <p:cNvSpPr txBox="1"/>
          <p:nvPr/>
        </p:nvSpPr>
        <p:spPr>
          <a:xfrm>
            <a:off x="8641556" y="19509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/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1809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6B676019-BE77-4BB6-8A89-1D01D1B6D7A3}"/>
              </a:ext>
            </a:extLst>
          </p:cNvPr>
          <p:cNvSpPr txBox="1"/>
          <p:nvPr/>
        </p:nvSpPr>
        <p:spPr>
          <a:xfrm>
            <a:off x="92869" y="18811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/>
          </a:p>
          <a:p>
            <a:pPr algn="ctr"/>
            <a:r>
              <a:rPr lang="fr-FR"/>
              <a:t>VALUE STREAM MAPPING</a:t>
            </a:r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EFF03B2-C795-4C8D-B370-8B94FF29DEA2}"/>
              </a:ext>
            </a:extLst>
          </p:cNvPr>
          <p:cNvSpPr txBox="1"/>
          <p:nvPr/>
        </p:nvSpPr>
        <p:spPr>
          <a:xfrm>
            <a:off x="92868" y="3533774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pPr algn="ctr"/>
            <a:r>
              <a:rPr lang="fr-FR">
                <a:cs typeface="Calibri"/>
              </a:rPr>
              <a:t>LEAD TIME</a:t>
            </a:r>
          </a:p>
          <a:p>
            <a:pPr algn="ctr"/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B5AB797-8B82-4EA2-85DE-26C0F1E532CC}"/>
              </a:ext>
            </a:extLst>
          </p:cNvPr>
          <p:cNvSpPr txBox="1"/>
          <p:nvPr/>
        </p:nvSpPr>
        <p:spPr>
          <a:xfrm>
            <a:off x="2938462" y="18811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/>
          </a:p>
          <a:p>
            <a:pPr algn="ctr"/>
            <a:r>
              <a:rPr lang="fr-FR"/>
              <a:t>DEFINITION OF READY / DEFINITION OF DONE</a:t>
            </a:r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A6FD146-63FB-4448-958D-E9FCA646F5A8}"/>
              </a:ext>
            </a:extLst>
          </p:cNvPr>
          <p:cNvSpPr txBox="1"/>
          <p:nvPr/>
        </p:nvSpPr>
        <p:spPr>
          <a:xfrm>
            <a:off x="5760243" y="18811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/>
          </a:p>
          <a:p>
            <a:endParaRPr lang="fr-FR"/>
          </a:p>
          <a:p>
            <a:pPr algn="ctr"/>
            <a:endParaRPr lang="fr-FR"/>
          </a:p>
          <a:p>
            <a:pPr algn="ctr"/>
            <a:r>
              <a:rPr lang="fr-FR">
                <a:cs typeface="Calibri"/>
              </a:rPr>
              <a:t>WIP LIMIT</a:t>
            </a:r>
          </a:p>
          <a:p>
            <a:pPr algn="ctr"/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F49C74B-15D9-41C2-BE0F-AEA61794AE90}"/>
              </a:ext>
            </a:extLst>
          </p:cNvPr>
          <p:cNvSpPr txBox="1"/>
          <p:nvPr/>
        </p:nvSpPr>
        <p:spPr>
          <a:xfrm>
            <a:off x="8641556" y="176212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/>
          </a:p>
          <a:p>
            <a:pPr algn="ctr"/>
            <a:endParaRPr lang="fr-FR"/>
          </a:p>
          <a:p>
            <a:pPr algn="ctr"/>
            <a:r>
              <a:rPr lang="fr-FR"/>
              <a:t>RETROSPECTIVE</a:t>
            </a:r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D9E56CB-AF90-4CF3-9282-180A4FFD77B0}"/>
              </a:ext>
            </a:extLst>
          </p:cNvPr>
          <p:cNvSpPr txBox="1"/>
          <p:nvPr/>
        </p:nvSpPr>
        <p:spPr>
          <a:xfrm>
            <a:off x="2938462" y="3533774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pPr algn="ctr"/>
            <a:r>
              <a:rPr lang="fr-FR">
                <a:cs typeface="Calibri"/>
              </a:rPr>
              <a:t>PDCA</a:t>
            </a:r>
          </a:p>
          <a:p>
            <a:pPr algn="ctr"/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pic>
        <p:nvPicPr>
          <p:cNvPr id="3" name="Graphique 2" descr="Outils miniers">
            <a:extLst>
              <a:ext uri="{FF2B5EF4-FFF2-40B4-BE49-F238E27FC236}">
                <a16:creationId xmlns:a16="http://schemas.microsoft.com/office/drawing/2014/main" id="{44323EE4-F128-416B-A3C0-992758C3F4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330" y="201210"/>
            <a:ext cx="640374" cy="640374"/>
          </a:xfrm>
          <a:prstGeom prst="rect">
            <a:avLst/>
          </a:prstGeom>
        </p:spPr>
      </p:pic>
      <p:pic>
        <p:nvPicPr>
          <p:cNvPr id="10" name="Graphique 9" descr="Outils miniers">
            <a:extLst>
              <a:ext uri="{FF2B5EF4-FFF2-40B4-BE49-F238E27FC236}">
                <a16:creationId xmlns:a16="http://schemas.microsoft.com/office/drawing/2014/main" id="{55C38252-1A76-4FD7-B6C9-0BC87BC341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39934" y="183709"/>
            <a:ext cx="640374" cy="640374"/>
          </a:xfrm>
          <a:prstGeom prst="rect">
            <a:avLst/>
          </a:prstGeom>
        </p:spPr>
      </p:pic>
      <p:pic>
        <p:nvPicPr>
          <p:cNvPr id="11" name="Graphique 10" descr="Outils miniers">
            <a:extLst>
              <a:ext uri="{FF2B5EF4-FFF2-40B4-BE49-F238E27FC236}">
                <a16:creationId xmlns:a16="http://schemas.microsoft.com/office/drawing/2014/main" id="{E0EC9542-4F3E-4EB9-B2CA-FC561D54B1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60202" y="199420"/>
            <a:ext cx="640374" cy="640374"/>
          </a:xfrm>
          <a:prstGeom prst="rect">
            <a:avLst/>
          </a:prstGeom>
        </p:spPr>
      </p:pic>
      <p:pic>
        <p:nvPicPr>
          <p:cNvPr id="12" name="Graphique 11" descr="Outils miniers">
            <a:extLst>
              <a:ext uri="{FF2B5EF4-FFF2-40B4-BE49-F238E27FC236}">
                <a16:creationId xmlns:a16="http://schemas.microsoft.com/office/drawing/2014/main" id="{4F85FB42-4E22-40F6-AA4E-2D16AF50D7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61204" y="185823"/>
            <a:ext cx="640374" cy="640374"/>
          </a:xfrm>
          <a:prstGeom prst="rect">
            <a:avLst/>
          </a:prstGeom>
        </p:spPr>
      </p:pic>
      <p:pic>
        <p:nvPicPr>
          <p:cNvPr id="13" name="Graphique 12" descr="Outils miniers">
            <a:extLst>
              <a:ext uri="{FF2B5EF4-FFF2-40B4-BE49-F238E27FC236}">
                <a16:creationId xmlns:a16="http://schemas.microsoft.com/office/drawing/2014/main" id="{FC7069A1-DEBE-4896-9BE3-8E37ECF4B4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61204" y="3554909"/>
            <a:ext cx="640374" cy="640374"/>
          </a:xfrm>
          <a:prstGeom prst="rect">
            <a:avLst/>
          </a:prstGeom>
        </p:spPr>
      </p:pic>
      <p:pic>
        <p:nvPicPr>
          <p:cNvPr id="17" name="Graphique 16" descr="Outils miniers">
            <a:extLst>
              <a:ext uri="{FF2B5EF4-FFF2-40B4-BE49-F238E27FC236}">
                <a16:creationId xmlns:a16="http://schemas.microsoft.com/office/drawing/2014/main" id="{2C4F8587-A9F0-45B4-80E5-9B58F7FB81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085" y="3531405"/>
            <a:ext cx="640374" cy="640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215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DD87AC-35F9-0E4B-88B1-38170D8A1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21227A-66F2-BE41-97DC-949E3E3E4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60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6EA970-1ED5-8948-B1C2-92E47739D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15DD84-DEF0-B84F-B8BF-6F69DBC99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9887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6B676019-BE77-4BB6-8A89-1D01D1B6D7A3}"/>
              </a:ext>
            </a:extLst>
          </p:cNvPr>
          <p:cNvSpPr txBox="1"/>
          <p:nvPr/>
        </p:nvSpPr>
        <p:spPr>
          <a:xfrm>
            <a:off x="92869" y="18811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/>
          </a:p>
          <a:p>
            <a:endParaRPr lang="fr-FR"/>
          </a:p>
          <a:p>
            <a:pPr algn="ctr"/>
            <a:endParaRPr lang="fr-FR"/>
          </a:p>
          <a:p>
            <a:pPr algn="ctr"/>
            <a:r>
              <a:rPr lang="fr-FR">
                <a:cs typeface="Calibri"/>
              </a:rPr>
              <a:t>DEFINIR DE NOUVEAUX RÔLES</a:t>
            </a: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B5AB797-8B82-4EA2-85DE-26C0F1E532CC}"/>
              </a:ext>
            </a:extLst>
          </p:cNvPr>
          <p:cNvSpPr txBox="1"/>
          <p:nvPr/>
        </p:nvSpPr>
        <p:spPr>
          <a:xfrm>
            <a:off x="2938462" y="18811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/>
          </a:p>
          <a:p>
            <a:endParaRPr lang="fr-FR"/>
          </a:p>
          <a:p>
            <a:pPr algn="ctr"/>
            <a:endParaRPr lang="fr-FR"/>
          </a:p>
          <a:p>
            <a:pPr algn="ctr"/>
            <a:r>
              <a:rPr lang="fr-FR"/>
              <a:t>FAIRE DES DAILY MEETING</a:t>
            </a:r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pic>
        <p:nvPicPr>
          <p:cNvPr id="5" name="Graphique 4" descr="Enseignant">
            <a:extLst>
              <a:ext uri="{FF2B5EF4-FFF2-40B4-BE49-F238E27FC236}">
                <a16:creationId xmlns:a16="http://schemas.microsoft.com/office/drawing/2014/main" id="{DA92EEA5-CDCB-4968-9868-5C6EDA64F3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2140" y="134957"/>
            <a:ext cx="914400" cy="914400"/>
          </a:xfrm>
          <a:prstGeom prst="rect">
            <a:avLst/>
          </a:prstGeom>
        </p:spPr>
      </p:pic>
      <p:pic>
        <p:nvPicPr>
          <p:cNvPr id="6" name="Graphique 5" descr="Enseignant">
            <a:extLst>
              <a:ext uri="{FF2B5EF4-FFF2-40B4-BE49-F238E27FC236}">
                <a16:creationId xmlns:a16="http://schemas.microsoft.com/office/drawing/2014/main" id="{E7F159A5-04CE-491D-85D8-CA8A6F2A97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42123" y="13247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939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EA9FB9-A000-6A4C-A8CE-3187A459D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79A7FA-8B02-2446-9E8A-50652B060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5042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6B676019-BE77-4BB6-8A89-1D01D1B6D7A3}"/>
              </a:ext>
            </a:extLst>
          </p:cNvPr>
          <p:cNvSpPr txBox="1"/>
          <p:nvPr/>
        </p:nvSpPr>
        <p:spPr>
          <a:xfrm>
            <a:off x="92869" y="18811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/>
          </a:p>
          <a:p>
            <a:pPr algn="ctr"/>
            <a:r>
              <a:rPr lang="fr-FR"/>
              <a:t>Rendre le travail visible ainsi que les points de blocages, les goulets d'étranglement et les files d'attentes</a:t>
            </a: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EFF03B2-C795-4C8D-B370-8B94FF29DEA2}"/>
              </a:ext>
            </a:extLst>
          </p:cNvPr>
          <p:cNvSpPr txBox="1"/>
          <p:nvPr/>
        </p:nvSpPr>
        <p:spPr>
          <a:xfrm>
            <a:off x="92868" y="3533774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pPr algn="ctr"/>
            <a:r>
              <a:rPr lang="fr-FR"/>
              <a:t>L'équipe récolte des données réelles pour s'améliorer et elle met en place une stratégie de "petit pas" </a:t>
            </a:r>
            <a:endParaRPr lang="fr-FR">
              <a:cs typeface="Calibri"/>
            </a:endParaRPr>
          </a:p>
          <a:p>
            <a:pPr algn="ctr"/>
            <a:endParaRPr lang="fr-FR"/>
          </a:p>
          <a:p>
            <a:pPr algn="ctr"/>
            <a:endParaRPr lang="fr-FR">
              <a:cs typeface="Calibri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B5AB797-8B82-4EA2-85DE-26C0F1E532CC}"/>
              </a:ext>
            </a:extLst>
          </p:cNvPr>
          <p:cNvSpPr txBox="1"/>
          <p:nvPr/>
        </p:nvSpPr>
        <p:spPr>
          <a:xfrm>
            <a:off x="2938462" y="18811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pPr algn="ctr"/>
            <a:endParaRPr lang="fr-FR">
              <a:cs typeface="Calibri"/>
            </a:endParaRPr>
          </a:p>
          <a:p>
            <a:pPr algn="ctr"/>
            <a:endParaRPr lang="fr-FR"/>
          </a:p>
          <a:p>
            <a:pPr algn="ctr"/>
            <a:endParaRPr lang="fr-FR"/>
          </a:p>
          <a:p>
            <a:pPr algn="ctr"/>
            <a:endParaRPr lang="fr-FR"/>
          </a:p>
          <a:p>
            <a:pPr algn="ctr"/>
            <a:r>
              <a:rPr lang="fr-FR"/>
              <a:t>L'équipe réduit le temps global de traversée d'une tâche</a:t>
            </a:r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BDCDD0D-A798-47FC-B254-542A6E264CE3}"/>
              </a:ext>
            </a:extLst>
          </p:cNvPr>
          <p:cNvSpPr txBox="1"/>
          <p:nvPr/>
        </p:nvSpPr>
        <p:spPr>
          <a:xfrm>
            <a:off x="2938462" y="3533774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/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A6FD146-63FB-4448-958D-E9FCA646F5A8}"/>
              </a:ext>
            </a:extLst>
          </p:cNvPr>
          <p:cNvSpPr txBox="1"/>
          <p:nvPr/>
        </p:nvSpPr>
        <p:spPr>
          <a:xfrm>
            <a:off x="5760243" y="18811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/>
          </a:p>
          <a:p>
            <a:pPr algn="ctr"/>
            <a:endParaRPr lang="fr-FR">
              <a:cs typeface="Calibri" panose="020F0502020204030204"/>
            </a:endParaRPr>
          </a:p>
          <a:p>
            <a:pPr algn="ctr"/>
            <a:r>
              <a:rPr lang="fr-FR"/>
              <a:t>L'équipe sait estimer et optimiser le temps de traversée d'une tâche</a:t>
            </a:r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79C47E3-BDBF-433E-AC4C-7F53DBB73F4E}"/>
              </a:ext>
            </a:extLst>
          </p:cNvPr>
          <p:cNvSpPr txBox="1"/>
          <p:nvPr/>
        </p:nvSpPr>
        <p:spPr>
          <a:xfrm>
            <a:off x="5760243" y="3533774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/>
          </a:p>
          <a:p>
            <a:endParaRPr lang="fr-FR"/>
          </a:p>
          <a:p>
            <a:pPr algn="ctr"/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F49C74B-15D9-41C2-BE0F-AEA61794AE90}"/>
              </a:ext>
            </a:extLst>
          </p:cNvPr>
          <p:cNvSpPr txBox="1"/>
          <p:nvPr/>
        </p:nvSpPr>
        <p:spPr>
          <a:xfrm>
            <a:off x="8641556" y="176212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r>
              <a:rPr lang="fr-FR"/>
              <a:t>Un alignement de l'ensemble des collaborateurs est assuré. </a:t>
            </a:r>
            <a:endParaRPr lang="fr-FR">
              <a:cs typeface="Calibri"/>
            </a:endParaRPr>
          </a:p>
          <a:p>
            <a:pPr algn="ctr"/>
            <a:r>
              <a:rPr lang="fr-FR">
                <a:cs typeface="Calibri"/>
              </a:rPr>
              <a:t>Le processus de décision est facilité</a:t>
            </a: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B9324C0-7048-4009-8030-553E074A6D22}"/>
              </a:ext>
            </a:extLst>
          </p:cNvPr>
          <p:cNvSpPr txBox="1"/>
          <p:nvPr/>
        </p:nvSpPr>
        <p:spPr>
          <a:xfrm>
            <a:off x="8641556" y="352186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/>
          </a:p>
          <a:p>
            <a:endParaRPr lang="fr-FR"/>
          </a:p>
          <a:p>
            <a:pPr algn="ctr"/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pic>
        <p:nvPicPr>
          <p:cNvPr id="28" name="Graphique 27" descr="Cible">
            <a:extLst>
              <a:ext uri="{FF2B5EF4-FFF2-40B4-BE49-F238E27FC236}">
                <a16:creationId xmlns:a16="http://schemas.microsoft.com/office/drawing/2014/main" id="{A4F3D7CB-2397-41F5-8E3F-64F60F5420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250" y="156165"/>
            <a:ext cx="748810" cy="748810"/>
          </a:xfrm>
          <a:prstGeom prst="rect">
            <a:avLst/>
          </a:prstGeom>
        </p:spPr>
      </p:pic>
      <p:pic>
        <p:nvPicPr>
          <p:cNvPr id="29" name="Graphique 28" descr="Cible">
            <a:extLst>
              <a:ext uri="{FF2B5EF4-FFF2-40B4-BE49-F238E27FC236}">
                <a16:creationId xmlns:a16="http://schemas.microsoft.com/office/drawing/2014/main" id="{1C1AF36F-339B-4C02-ABA7-86E6CF090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785" y="3500458"/>
            <a:ext cx="748810" cy="748810"/>
          </a:xfrm>
          <a:prstGeom prst="rect">
            <a:avLst/>
          </a:prstGeom>
        </p:spPr>
      </p:pic>
      <p:pic>
        <p:nvPicPr>
          <p:cNvPr id="30" name="Graphique 29" descr="Cible">
            <a:extLst>
              <a:ext uri="{FF2B5EF4-FFF2-40B4-BE49-F238E27FC236}">
                <a16:creationId xmlns:a16="http://schemas.microsoft.com/office/drawing/2014/main" id="{0569D1D3-E5F6-4423-B47C-8412F9ABCD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79219" y="182092"/>
            <a:ext cx="748810" cy="748810"/>
          </a:xfrm>
          <a:prstGeom prst="rect">
            <a:avLst/>
          </a:prstGeom>
        </p:spPr>
      </p:pic>
      <p:pic>
        <p:nvPicPr>
          <p:cNvPr id="31" name="Graphique 30" descr="Cible">
            <a:extLst>
              <a:ext uri="{FF2B5EF4-FFF2-40B4-BE49-F238E27FC236}">
                <a16:creationId xmlns:a16="http://schemas.microsoft.com/office/drawing/2014/main" id="{963A2312-F69C-4CAD-9061-B7BCAAEA63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57679" y="162128"/>
            <a:ext cx="748810" cy="748810"/>
          </a:xfrm>
          <a:prstGeom prst="rect">
            <a:avLst/>
          </a:prstGeom>
        </p:spPr>
      </p:pic>
      <p:pic>
        <p:nvPicPr>
          <p:cNvPr id="32" name="Graphique 31" descr="Cible">
            <a:extLst>
              <a:ext uri="{FF2B5EF4-FFF2-40B4-BE49-F238E27FC236}">
                <a16:creationId xmlns:a16="http://schemas.microsoft.com/office/drawing/2014/main" id="{96BAD6D0-5C6A-472A-AC30-069CD1B08A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43022" y="160744"/>
            <a:ext cx="748810" cy="748810"/>
          </a:xfrm>
          <a:prstGeom prst="rect">
            <a:avLst/>
          </a:prstGeom>
        </p:spPr>
      </p:pic>
      <p:pic>
        <p:nvPicPr>
          <p:cNvPr id="22" name="Graphique 21" descr="Cible">
            <a:extLst>
              <a:ext uri="{FF2B5EF4-FFF2-40B4-BE49-F238E27FC236}">
                <a16:creationId xmlns:a16="http://schemas.microsoft.com/office/drawing/2014/main" id="{47A7AAB0-B14F-4808-9E48-E7D63F18E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08788" y="3591027"/>
            <a:ext cx="748810" cy="748810"/>
          </a:xfrm>
          <a:prstGeom prst="rect">
            <a:avLst/>
          </a:prstGeom>
        </p:spPr>
      </p:pic>
      <p:pic>
        <p:nvPicPr>
          <p:cNvPr id="23" name="Graphique 22" descr="Cible">
            <a:extLst>
              <a:ext uri="{FF2B5EF4-FFF2-40B4-BE49-F238E27FC236}">
                <a16:creationId xmlns:a16="http://schemas.microsoft.com/office/drawing/2014/main" id="{32FE297F-0F6B-483C-BD7F-BC28F8947D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57588" y="3534892"/>
            <a:ext cx="748810" cy="748810"/>
          </a:xfrm>
          <a:prstGeom prst="rect">
            <a:avLst/>
          </a:prstGeom>
        </p:spPr>
      </p:pic>
      <p:pic>
        <p:nvPicPr>
          <p:cNvPr id="24" name="Graphique 23" descr="Cible">
            <a:extLst>
              <a:ext uri="{FF2B5EF4-FFF2-40B4-BE49-F238E27FC236}">
                <a16:creationId xmlns:a16="http://schemas.microsoft.com/office/drawing/2014/main" id="{17FCB00C-EE6B-4496-B15A-011F2E7811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41555" y="3503205"/>
            <a:ext cx="748810" cy="74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204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8F99CE-49FA-3548-BC27-F27A2ACD0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8D62DE-E9B0-7E43-88C8-5712E3C56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503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6B676019-BE77-4BB6-8A89-1D01D1B6D7A3}"/>
              </a:ext>
            </a:extLst>
          </p:cNvPr>
          <p:cNvSpPr txBox="1"/>
          <p:nvPr/>
        </p:nvSpPr>
        <p:spPr>
          <a:xfrm>
            <a:off x="92869" y="18811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pPr algn="ctr"/>
            <a:endParaRPr lang="fr-FR">
              <a:cs typeface="Calibri"/>
            </a:endParaRPr>
          </a:p>
          <a:p>
            <a:pPr algn="ctr"/>
            <a:endParaRPr lang="fr-FR"/>
          </a:p>
          <a:p>
            <a:pPr algn="ctr"/>
            <a:endParaRPr lang="fr-FR"/>
          </a:p>
          <a:p>
            <a:pPr algn="ctr"/>
            <a:r>
              <a:rPr lang="fr-FR"/>
              <a:t>L’équipe apprend à rendre visible l’état actuel du processus</a:t>
            </a:r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EFF03B2-C795-4C8D-B370-8B94FF29DEA2}"/>
              </a:ext>
            </a:extLst>
          </p:cNvPr>
          <p:cNvSpPr txBox="1"/>
          <p:nvPr/>
        </p:nvSpPr>
        <p:spPr>
          <a:xfrm>
            <a:off x="92868" y="3533774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pPr algn="ctr"/>
            <a:r>
              <a:rPr lang="fr-FR"/>
              <a:t>L’équipe devient plus efficace</a:t>
            </a:r>
          </a:p>
          <a:p>
            <a:pPr algn="ctr"/>
            <a:endParaRPr lang="fr-FR"/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B5AB797-8B82-4EA2-85DE-26C0F1E532CC}"/>
              </a:ext>
            </a:extLst>
          </p:cNvPr>
          <p:cNvSpPr txBox="1"/>
          <p:nvPr/>
        </p:nvSpPr>
        <p:spPr>
          <a:xfrm>
            <a:off x="2938462" y="18811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pPr algn="ctr"/>
            <a:endParaRPr lang="fr-FR">
              <a:cs typeface="Calibri"/>
            </a:endParaRPr>
          </a:p>
          <a:p>
            <a:pPr algn="ctr"/>
            <a:endParaRPr lang="fr-FR"/>
          </a:p>
          <a:p>
            <a:pPr algn="ctr"/>
            <a:endParaRPr lang="fr-FR">
              <a:cs typeface="Calibri" panose="020F0502020204030204"/>
            </a:endParaRPr>
          </a:p>
          <a:p>
            <a:pPr algn="ctr"/>
            <a:r>
              <a:rPr lang="fr-FR"/>
              <a:t>Favoriser la pluridisciplinarité: J’aide les autres membres de l’équipe à terminer les tâches en cours</a:t>
            </a:r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BDCDD0D-A798-47FC-B254-542A6E264CE3}"/>
              </a:ext>
            </a:extLst>
          </p:cNvPr>
          <p:cNvSpPr txBox="1"/>
          <p:nvPr/>
        </p:nvSpPr>
        <p:spPr>
          <a:xfrm>
            <a:off x="2938462" y="3533774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/>
          </a:p>
          <a:p>
            <a:pPr algn="ctr"/>
            <a:r>
              <a:rPr lang="fr-FR"/>
              <a:t>Le processus de travail de l'équipe est compris par tous</a:t>
            </a:r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A6FD146-63FB-4448-958D-E9FCA646F5A8}"/>
              </a:ext>
            </a:extLst>
          </p:cNvPr>
          <p:cNvSpPr txBox="1"/>
          <p:nvPr/>
        </p:nvSpPr>
        <p:spPr>
          <a:xfrm>
            <a:off x="5760243" y="18811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/>
          </a:p>
          <a:p>
            <a:pPr algn="ctr"/>
            <a:endParaRPr lang="fr-FR"/>
          </a:p>
          <a:p>
            <a:pPr algn="ctr"/>
            <a:r>
              <a:rPr lang="fr-FR"/>
              <a:t>L’équipe peut prévoir le temps de réalisation d'une tache d’après ses indicateurs</a:t>
            </a:r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79C47E3-BDBF-433E-AC4C-7F53DBB73F4E}"/>
              </a:ext>
            </a:extLst>
          </p:cNvPr>
          <p:cNvSpPr txBox="1"/>
          <p:nvPr/>
        </p:nvSpPr>
        <p:spPr>
          <a:xfrm>
            <a:off x="5760243" y="3533774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/>
          </a:p>
          <a:p>
            <a:pPr algn="ctr"/>
            <a:r>
              <a:rPr lang="fr-FR"/>
              <a:t>Avoir des choses terminées plus rapidement: rester focaliser</a:t>
            </a:r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F49C74B-15D9-41C2-BE0F-AEA61794AE90}"/>
              </a:ext>
            </a:extLst>
          </p:cNvPr>
          <p:cNvSpPr txBox="1"/>
          <p:nvPr/>
        </p:nvSpPr>
        <p:spPr>
          <a:xfrm>
            <a:off x="8641556" y="176212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/>
          </a:p>
          <a:p>
            <a:pPr algn="ctr"/>
            <a:r>
              <a:rPr lang="fr-FR"/>
              <a:t>Le </a:t>
            </a:r>
            <a:r>
              <a:rPr lang="fr-FR" err="1"/>
              <a:t>board</a:t>
            </a:r>
            <a:r>
              <a:rPr lang="fr-FR"/>
              <a:t> est compréhensible de tous</a:t>
            </a:r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B9324C0-7048-4009-8030-553E074A6D22}"/>
              </a:ext>
            </a:extLst>
          </p:cNvPr>
          <p:cNvSpPr txBox="1"/>
          <p:nvPr/>
        </p:nvSpPr>
        <p:spPr>
          <a:xfrm>
            <a:off x="8641556" y="352186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/>
          </a:p>
          <a:p>
            <a:pPr algn="ctr"/>
            <a:r>
              <a:rPr lang="fr-FR"/>
              <a:t>Une priorisation peut être faite en introduisant la notion de classes de services</a:t>
            </a:r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pic>
        <p:nvPicPr>
          <p:cNvPr id="5" name="Graphique 4" descr="Podium">
            <a:extLst>
              <a:ext uri="{FF2B5EF4-FFF2-40B4-BE49-F238E27FC236}">
                <a16:creationId xmlns:a16="http://schemas.microsoft.com/office/drawing/2014/main" id="{26F28E0A-803F-4D9E-988A-8846546C71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631" y="129686"/>
            <a:ext cx="762001" cy="762001"/>
          </a:xfrm>
          <a:prstGeom prst="rect">
            <a:avLst/>
          </a:prstGeom>
        </p:spPr>
      </p:pic>
      <p:pic>
        <p:nvPicPr>
          <p:cNvPr id="23" name="Graphique 22" descr="Podium">
            <a:extLst>
              <a:ext uri="{FF2B5EF4-FFF2-40B4-BE49-F238E27FC236}">
                <a16:creationId xmlns:a16="http://schemas.microsoft.com/office/drawing/2014/main" id="{3F9FB1A1-62A4-488E-89DA-993E439263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39354" y="168618"/>
            <a:ext cx="762001" cy="762001"/>
          </a:xfrm>
          <a:prstGeom prst="rect">
            <a:avLst/>
          </a:prstGeom>
        </p:spPr>
      </p:pic>
      <p:pic>
        <p:nvPicPr>
          <p:cNvPr id="24" name="Graphique 23" descr="Podium">
            <a:extLst>
              <a:ext uri="{FF2B5EF4-FFF2-40B4-BE49-F238E27FC236}">
                <a16:creationId xmlns:a16="http://schemas.microsoft.com/office/drawing/2014/main" id="{08F08CF3-0402-404A-BFB1-5304BA5A94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63172" y="168618"/>
            <a:ext cx="762001" cy="762001"/>
          </a:xfrm>
          <a:prstGeom prst="rect">
            <a:avLst/>
          </a:prstGeom>
        </p:spPr>
      </p:pic>
      <p:pic>
        <p:nvPicPr>
          <p:cNvPr id="25" name="Graphique 24" descr="Podium">
            <a:extLst>
              <a:ext uri="{FF2B5EF4-FFF2-40B4-BE49-F238E27FC236}">
                <a16:creationId xmlns:a16="http://schemas.microsoft.com/office/drawing/2014/main" id="{7B036B45-92F4-4B3C-9FA3-66515330DD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36262" y="131883"/>
            <a:ext cx="762001" cy="762001"/>
          </a:xfrm>
          <a:prstGeom prst="rect">
            <a:avLst/>
          </a:prstGeom>
        </p:spPr>
      </p:pic>
      <p:pic>
        <p:nvPicPr>
          <p:cNvPr id="26" name="Graphique 25" descr="Podium">
            <a:extLst>
              <a:ext uri="{FF2B5EF4-FFF2-40B4-BE49-F238E27FC236}">
                <a16:creationId xmlns:a16="http://schemas.microsoft.com/office/drawing/2014/main" id="{9CE54DE3-3B70-49FE-80C3-C5F027368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948" y="3486516"/>
            <a:ext cx="762001" cy="762001"/>
          </a:xfrm>
          <a:prstGeom prst="rect">
            <a:avLst/>
          </a:prstGeom>
        </p:spPr>
      </p:pic>
      <p:pic>
        <p:nvPicPr>
          <p:cNvPr id="27" name="Graphique 26" descr="Podium">
            <a:extLst>
              <a:ext uri="{FF2B5EF4-FFF2-40B4-BE49-F238E27FC236}">
                <a16:creationId xmlns:a16="http://schemas.microsoft.com/office/drawing/2014/main" id="{AFEBA9F9-48CF-4F1F-B588-79AA84A280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36261" y="3486516"/>
            <a:ext cx="762001" cy="762001"/>
          </a:xfrm>
          <a:prstGeom prst="rect">
            <a:avLst/>
          </a:prstGeom>
        </p:spPr>
      </p:pic>
      <p:pic>
        <p:nvPicPr>
          <p:cNvPr id="28" name="Graphique 27" descr="Podium">
            <a:extLst>
              <a:ext uri="{FF2B5EF4-FFF2-40B4-BE49-F238E27FC236}">
                <a16:creationId xmlns:a16="http://schemas.microsoft.com/office/drawing/2014/main" id="{69F48840-13D6-442C-BD97-227ED811A9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60607" y="3488630"/>
            <a:ext cx="762001" cy="762001"/>
          </a:xfrm>
          <a:prstGeom prst="rect">
            <a:avLst/>
          </a:prstGeom>
        </p:spPr>
      </p:pic>
      <p:pic>
        <p:nvPicPr>
          <p:cNvPr id="29" name="Graphique 28" descr="Podium">
            <a:extLst>
              <a:ext uri="{FF2B5EF4-FFF2-40B4-BE49-F238E27FC236}">
                <a16:creationId xmlns:a16="http://schemas.microsoft.com/office/drawing/2014/main" id="{CC4CD237-C5BD-4095-B081-B51085DA76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29831" y="3457941"/>
            <a:ext cx="762001" cy="76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54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5AD031-063B-5846-B46A-13AC65769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C3EC1E-F364-AF44-B58A-C35CC82AE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681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6B676019-BE77-4BB6-8A89-1D01D1B6D7A3}"/>
              </a:ext>
            </a:extLst>
          </p:cNvPr>
          <p:cNvSpPr txBox="1"/>
          <p:nvPr/>
        </p:nvSpPr>
        <p:spPr>
          <a:xfrm>
            <a:off x="92869" y="18811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pPr algn="ctr"/>
            <a:endParaRPr lang="fr-FR">
              <a:cs typeface="Calibri"/>
            </a:endParaRPr>
          </a:p>
          <a:p>
            <a:pPr algn="ctr"/>
            <a:endParaRPr lang="fr-FR"/>
          </a:p>
          <a:p>
            <a:pPr algn="ctr"/>
            <a:endParaRPr lang="fr-FR"/>
          </a:p>
          <a:p>
            <a:pPr algn="ctr"/>
            <a:endParaRPr lang="fr-FR"/>
          </a:p>
          <a:p>
            <a:pPr algn="ctr"/>
            <a:r>
              <a:rPr lang="fr-FR"/>
              <a:t>Moins de dérangement</a:t>
            </a:r>
          </a:p>
          <a:p>
            <a:pPr algn="ctr"/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EFF03B2-C795-4C8D-B370-8B94FF29DEA2}"/>
              </a:ext>
            </a:extLst>
          </p:cNvPr>
          <p:cNvSpPr txBox="1"/>
          <p:nvPr/>
        </p:nvSpPr>
        <p:spPr>
          <a:xfrm>
            <a:off x="92868" y="3533774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pPr algn="ctr"/>
            <a:endParaRPr lang="fr-FR"/>
          </a:p>
          <a:p>
            <a:pPr algn="ctr"/>
            <a:endParaRPr lang="fr-FR"/>
          </a:p>
          <a:p>
            <a:pPr algn="ctr"/>
            <a:endParaRPr lang="fr-FR"/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B5AB797-8B82-4EA2-85DE-26C0F1E532CC}"/>
              </a:ext>
            </a:extLst>
          </p:cNvPr>
          <p:cNvSpPr txBox="1"/>
          <p:nvPr/>
        </p:nvSpPr>
        <p:spPr>
          <a:xfrm>
            <a:off x="2938462" y="18811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pPr algn="ctr"/>
            <a:endParaRPr lang="fr-FR">
              <a:cs typeface="Calibri"/>
            </a:endParaRPr>
          </a:p>
          <a:p>
            <a:pPr algn="ctr"/>
            <a:endParaRPr lang="fr-FR"/>
          </a:p>
          <a:p>
            <a:endParaRPr lang="fr-FR">
              <a:cs typeface="Calibri"/>
            </a:endParaRPr>
          </a:p>
          <a:p>
            <a:endParaRPr lang="fr-FR"/>
          </a:p>
          <a:p>
            <a:r>
              <a:rPr lang="fr-FR"/>
              <a:t>L’équipe grandit, apprend</a:t>
            </a: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BDCDD0D-A798-47FC-B254-542A6E264CE3}"/>
              </a:ext>
            </a:extLst>
          </p:cNvPr>
          <p:cNvSpPr txBox="1"/>
          <p:nvPr/>
        </p:nvSpPr>
        <p:spPr>
          <a:xfrm>
            <a:off x="2938462" y="3533774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/>
          </a:p>
          <a:p>
            <a:pPr algn="ctr"/>
            <a:endParaRPr lang="fr-FR"/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A6FD146-63FB-4448-958D-E9FCA646F5A8}"/>
              </a:ext>
            </a:extLst>
          </p:cNvPr>
          <p:cNvSpPr txBox="1"/>
          <p:nvPr/>
        </p:nvSpPr>
        <p:spPr>
          <a:xfrm>
            <a:off x="5760243" y="18811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/>
          </a:p>
          <a:p>
            <a:endParaRPr lang="fr-FR"/>
          </a:p>
          <a:p>
            <a:pPr algn="ctr"/>
            <a:endParaRPr lang="fr-FR"/>
          </a:p>
          <a:p>
            <a:pPr algn="ctr"/>
            <a:r>
              <a:rPr lang="fr-FR"/>
              <a:t>L'équipe identifie et gère les goulets d'étranglements </a:t>
            </a:r>
            <a:br>
              <a:rPr lang="fr-FR"/>
            </a:br>
            <a:endParaRPr lang="fr-FR"/>
          </a:p>
          <a:p>
            <a:pPr algn="ctr"/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F49C74B-15D9-41C2-BE0F-AEA61794AE90}"/>
              </a:ext>
            </a:extLst>
          </p:cNvPr>
          <p:cNvSpPr txBox="1"/>
          <p:nvPr/>
        </p:nvSpPr>
        <p:spPr>
          <a:xfrm>
            <a:off x="8641556" y="187935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pPr algn="ctr"/>
            <a:endParaRPr lang="fr-FR">
              <a:cs typeface="Calibri"/>
            </a:endParaRPr>
          </a:p>
          <a:p>
            <a:pPr algn="ctr"/>
            <a:endParaRPr lang="fr-FR"/>
          </a:p>
          <a:p>
            <a:endParaRPr lang="fr-FR">
              <a:cs typeface="Calibri"/>
            </a:endParaRPr>
          </a:p>
          <a:p>
            <a:pPr algn="ctr"/>
            <a:r>
              <a:rPr lang="fr-FR">
                <a:ea typeface="+mn-lt"/>
                <a:cs typeface="+mn-lt"/>
              </a:rPr>
              <a:t>L'équipe visualise les goulets d'étranglements</a:t>
            </a:r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B9324C0-7048-4009-8030-553E074A6D22}"/>
              </a:ext>
            </a:extLst>
          </p:cNvPr>
          <p:cNvSpPr txBox="1"/>
          <p:nvPr/>
        </p:nvSpPr>
        <p:spPr>
          <a:xfrm>
            <a:off x="8641556" y="3521868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/>
          </a:p>
          <a:p>
            <a:endParaRPr lang="fr-FR"/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  <p:pic>
        <p:nvPicPr>
          <p:cNvPr id="10" name="Graphique 9" descr="Podium">
            <a:extLst>
              <a:ext uri="{FF2B5EF4-FFF2-40B4-BE49-F238E27FC236}">
                <a16:creationId xmlns:a16="http://schemas.microsoft.com/office/drawing/2014/main" id="{F1509E5B-219F-4A3A-AC19-F89262F276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835" y="129686"/>
            <a:ext cx="762001" cy="762001"/>
          </a:xfrm>
          <a:prstGeom prst="rect">
            <a:avLst/>
          </a:prstGeom>
        </p:spPr>
      </p:pic>
      <p:pic>
        <p:nvPicPr>
          <p:cNvPr id="11" name="Graphique 10" descr="Podium">
            <a:extLst>
              <a:ext uri="{FF2B5EF4-FFF2-40B4-BE49-F238E27FC236}">
                <a16:creationId xmlns:a16="http://schemas.microsoft.com/office/drawing/2014/main" id="{1B2B0883-892A-4E2E-ADD1-9968B8BD3C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36167" y="129686"/>
            <a:ext cx="762001" cy="762001"/>
          </a:xfrm>
          <a:prstGeom prst="rect">
            <a:avLst/>
          </a:prstGeom>
        </p:spPr>
      </p:pic>
      <p:pic>
        <p:nvPicPr>
          <p:cNvPr id="12" name="Graphique 11" descr="Podium">
            <a:extLst>
              <a:ext uri="{FF2B5EF4-FFF2-40B4-BE49-F238E27FC236}">
                <a16:creationId xmlns:a16="http://schemas.microsoft.com/office/drawing/2014/main" id="{8E751FEA-D54F-4BCA-9A97-614EB17F0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61064" y="128321"/>
            <a:ext cx="762001" cy="762001"/>
          </a:xfrm>
          <a:prstGeom prst="rect">
            <a:avLst/>
          </a:prstGeom>
        </p:spPr>
      </p:pic>
      <p:pic>
        <p:nvPicPr>
          <p:cNvPr id="13" name="Graphique 12" descr="Podium">
            <a:extLst>
              <a:ext uri="{FF2B5EF4-FFF2-40B4-BE49-F238E27FC236}">
                <a16:creationId xmlns:a16="http://schemas.microsoft.com/office/drawing/2014/main" id="{0A6E8299-2155-45E3-B957-4F15C582A7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44485" y="126754"/>
            <a:ext cx="762001" cy="762001"/>
          </a:xfrm>
          <a:prstGeom prst="rect">
            <a:avLst/>
          </a:prstGeom>
        </p:spPr>
      </p:pic>
      <p:pic>
        <p:nvPicPr>
          <p:cNvPr id="22" name="Graphique 21" descr="Podium">
            <a:extLst>
              <a:ext uri="{FF2B5EF4-FFF2-40B4-BE49-F238E27FC236}">
                <a16:creationId xmlns:a16="http://schemas.microsoft.com/office/drawing/2014/main" id="{E7B43D5E-7BCC-4275-B681-A4AD401F70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44485" y="3549892"/>
            <a:ext cx="762001" cy="762001"/>
          </a:xfrm>
          <a:prstGeom prst="rect">
            <a:avLst/>
          </a:prstGeom>
        </p:spPr>
      </p:pic>
      <p:pic>
        <p:nvPicPr>
          <p:cNvPr id="23" name="Graphique 22" descr="Podium">
            <a:extLst>
              <a:ext uri="{FF2B5EF4-FFF2-40B4-BE49-F238E27FC236}">
                <a16:creationId xmlns:a16="http://schemas.microsoft.com/office/drawing/2014/main" id="{74D2CEFE-FBDC-4474-8F9C-BA03B6803F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727" y="3552824"/>
            <a:ext cx="762001" cy="762001"/>
          </a:xfrm>
          <a:prstGeom prst="rect">
            <a:avLst/>
          </a:prstGeom>
        </p:spPr>
      </p:pic>
      <p:pic>
        <p:nvPicPr>
          <p:cNvPr id="24" name="Graphique 23" descr="Podium">
            <a:extLst>
              <a:ext uri="{FF2B5EF4-FFF2-40B4-BE49-F238E27FC236}">
                <a16:creationId xmlns:a16="http://schemas.microsoft.com/office/drawing/2014/main" id="{60FB3A75-2D74-4329-B1F5-3D89AF1AD2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83059" y="3552824"/>
            <a:ext cx="762001" cy="762001"/>
          </a:xfrm>
          <a:prstGeom prst="rect">
            <a:avLst/>
          </a:prstGeom>
        </p:spPr>
      </p:pic>
      <p:pic>
        <p:nvPicPr>
          <p:cNvPr id="25" name="Graphique 24" descr="Podium">
            <a:extLst>
              <a:ext uri="{FF2B5EF4-FFF2-40B4-BE49-F238E27FC236}">
                <a16:creationId xmlns:a16="http://schemas.microsoft.com/office/drawing/2014/main" id="{509481C5-CC54-49C2-B4CD-4CB2238705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07956" y="3551459"/>
            <a:ext cx="762001" cy="762001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B75AFA66-8D8E-4ED3-BF88-BCC089C2AE9D}"/>
              </a:ext>
            </a:extLst>
          </p:cNvPr>
          <p:cNvSpPr txBox="1"/>
          <p:nvPr/>
        </p:nvSpPr>
        <p:spPr>
          <a:xfrm>
            <a:off x="5804570" y="3521867"/>
            <a:ext cx="274319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/>
          </a:p>
          <a:p>
            <a:endParaRPr lang="fr-FR"/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  <a:p>
            <a:endParaRPr lang="fr-FR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17660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c52eb4dc-0ef3-4aa8-8e03-025dbf6c8637" ContentTypeId="0x0101" PreviousValue="fals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7A9A1E2B556648BFD616ED365B906E" ma:contentTypeVersion="14" ma:contentTypeDescription="Create a new document." ma:contentTypeScope="" ma:versionID="87b76a0084b07a34e97b7d147977355e">
  <xsd:schema xmlns:xsd="http://www.w3.org/2001/XMLSchema" xmlns:xs="http://www.w3.org/2001/XMLSchema" xmlns:p="http://schemas.microsoft.com/office/2006/metadata/properties" xmlns:ns1="http://schemas.microsoft.com/sharepoint/v3" xmlns:ns2="fd9514e6-4eca-42ed-8ac7-1787c9f951de" xmlns:ns3="82a28137-a81c-4f99-8d0f-080f75a5cdab" targetNamespace="http://schemas.microsoft.com/office/2006/metadata/properties" ma:root="true" ma:fieldsID="8cb45b59ce35fae964c84bbc5efe8cc5" ns1:_="" ns2:_="" ns3:_="">
    <xsd:import namespace="http://schemas.microsoft.com/sharepoint/v3"/>
    <xsd:import namespace="fd9514e6-4eca-42ed-8ac7-1787c9f951de"/>
    <xsd:import namespace="82a28137-a81c-4f99-8d0f-080f75a5cdab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9514e6-4eca-42ed-8ac7-1787c9f951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a28137-a81c-4f99-8d0f-080f75a5cda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7D7B17-8158-4854-95FC-17F003842E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05565B-F82E-4DAB-8241-1EB9CAE86A48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CF42A407-14BC-472B-A2D6-E724557FFBD5}">
  <ds:schemaRefs>
    <ds:schemaRef ds:uri="82a28137-a81c-4f99-8d0f-080f75a5cdab"/>
    <ds:schemaRef ds:uri="fd9514e6-4eca-42ed-8ac7-1787c9f951d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A79607B9-4DF9-4E64-9970-D2488CE3563D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783</Words>
  <Application>Microsoft Macintosh PowerPoint</Application>
  <PresentationFormat>Grand écran</PresentationFormat>
  <Paragraphs>533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>Sylvia Cohen</cp:lastModifiedBy>
  <cp:revision>29</cp:revision>
  <cp:lastPrinted>2019-12-19T09:43:35Z</cp:lastPrinted>
  <dcterms:created xsi:type="dcterms:W3CDTF">2019-12-13T10:39:06Z</dcterms:created>
  <dcterms:modified xsi:type="dcterms:W3CDTF">2020-01-02T15:25:43Z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0x0101002A7A9A1E2B556648BFD616ED365B906E</vt:lpwstr>
  </property>
  <property fmtid="{D5CDD505-2E9C-101B-9397-08002B2CF9AE}" pid="3" name="MSIP_Label_797e4f81-4b1c-4a3a-b237-8636707719dc_Enabled">
    <vt:lpwstr>True</vt:lpwstr>
  </property>
  <property fmtid="{D5CDD505-2E9C-101B-9397-08002B2CF9AE}" pid="4" name="MSIP_Label_797e4f81-4b1c-4a3a-b237-8636707719dc_SiteId">
    <vt:lpwstr>d5bb6d35-8a82-4329-b49a-5030bd6497ab</vt:lpwstr>
  </property>
  <property fmtid="{D5CDD505-2E9C-101B-9397-08002B2CF9AE}" pid="5" name="MSIP_Label_797e4f81-4b1c-4a3a-b237-8636707719dc_Owner">
    <vt:lpwstr>cohensy1@cib.net</vt:lpwstr>
  </property>
  <property fmtid="{D5CDD505-2E9C-101B-9397-08002B2CF9AE}" pid="6" name="MSIP_Label_797e4f81-4b1c-4a3a-b237-8636707719dc_SetDate">
    <vt:lpwstr>2019-12-16T14:57:28.0645867Z</vt:lpwstr>
  </property>
  <property fmtid="{D5CDD505-2E9C-101B-9397-08002B2CF9AE}" pid="7" name="MSIP_Label_797e4f81-4b1c-4a3a-b237-8636707719dc_Name">
    <vt:lpwstr>C2 - Internal Natixis</vt:lpwstr>
  </property>
  <property fmtid="{D5CDD505-2E9C-101B-9397-08002B2CF9AE}" pid="8" name="MSIP_Label_797e4f81-4b1c-4a3a-b237-8636707719dc_Application">
    <vt:lpwstr>Microsoft Azure Information Protection</vt:lpwstr>
  </property>
  <property fmtid="{D5CDD505-2E9C-101B-9397-08002B2CF9AE}" pid="9" name="MSIP_Label_797e4f81-4b1c-4a3a-b237-8636707719dc_ActionId">
    <vt:lpwstr>2635bcfc-78e6-44be-a077-1369a15ec8ab</vt:lpwstr>
  </property>
  <property fmtid="{D5CDD505-2E9C-101B-9397-08002B2CF9AE}" pid="10" name="MSIP_Label_797e4f81-4b1c-4a3a-b237-8636707719dc_Extended_MSFT_Method">
    <vt:lpwstr>Manual</vt:lpwstr>
  </property>
  <property fmtid="{D5CDD505-2E9C-101B-9397-08002B2CF9AE}" pid="11" name="Sensitivity">
    <vt:lpwstr>C2 - Internal Natixis</vt:lpwstr>
  </property>
</Properties>
</file>